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27"/>
    <p:restoredTop sz="94671"/>
  </p:normalViewPr>
  <p:slideViewPr>
    <p:cSldViewPr snapToGrid="0" snapToObjects="1">
      <p:cViewPr varScale="1">
        <p:scale>
          <a:sx n="70" d="100"/>
          <a:sy n="70" d="100"/>
        </p:scale>
        <p:origin x="192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8A73-A01C-AD4A-AFC7-8D40D2324F36}" type="datetimeFigureOut">
              <a:rPr lang="en-US" smtClean="0"/>
              <a:t>4/26/18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1FED-5A92-E144-8F6E-4342A9D2D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635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8A73-A01C-AD4A-AFC7-8D40D2324F36}" type="datetimeFigureOut">
              <a:rPr lang="en-US" smtClean="0"/>
              <a:t>4/26/18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1FED-5A92-E144-8F6E-4342A9D2D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61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8A73-A01C-AD4A-AFC7-8D40D2324F36}" type="datetimeFigureOut">
              <a:rPr lang="en-US" smtClean="0"/>
              <a:t>4/26/18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1FED-5A92-E144-8F6E-4342A9D2D32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3109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8A73-A01C-AD4A-AFC7-8D40D2324F36}" type="datetimeFigureOut">
              <a:rPr lang="en-US" smtClean="0"/>
              <a:t>4/26/18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1FED-5A92-E144-8F6E-4342A9D2D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105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8A73-A01C-AD4A-AFC7-8D40D2324F36}" type="datetimeFigureOut">
              <a:rPr lang="en-US" smtClean="0"/>
              <a:t>4/26/18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1FED-5A92-E144-8F6E-4342A9D2D32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17605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8A73-A01C-AD4A-AFC7-8D40D2324F36}" type="datetimeFigureOut">
              <a:rPr lang="en-US" smtClean="0"/>
              <a:t>4/26/18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1FED-5A92-E144-8F6E-4342A9D2D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81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8A73-A01C-AD4A-AFC7-8D40D2324F36}" type="datetimeFigureOut">
              <a:rPr lang="en-US" smtClean="0"/>
              <a:t>4/26/18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1FED-5A92-E144-8F6E-4342A9D2D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1274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8A73-A01C-AD4A-AFC7-8D40D2324F36}" type="datetimeFigureOut">
              <a:rPr lang="en-US" smtClean="0"/>
              <a:t>4/26/18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1FED-5A92-E144-8F6E-4342A9D2D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84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8A73-A01C-AD4A-AFC7-8D40D2324F36}" type="datetimeFigureOut">
              <a:rPr lang="en-US" smtClean="0"/>
              <a:t>4/26/18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1FED-5A92-E144-8F6E-4342A9D2D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22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8A73-A01C-AD4A-AFC7-8D40D2324F36}" type="datetimeFigureOut">
              <a:rPr lang="en-US" smtClean="0"/>
              <a:t>4/26/18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1FED-5A92-E144-8F6E-4342A9D2D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761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8A73-A01C-AD4A-AFC7-8D40D2324F36}" type="datetimeFigureOut">
              <a:rPr lang="en-US" smtClean="0"/>
              <a:t>4/26/18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1FED-5A92-E144-8F6E-4342A9D2D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72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8A73-A01C-AD4A-AFC7-8D40D2324F36}" type="datetimeFigureOut">
              <a:rPr lang="en-US" smtClean="0"/>
              <a:t>4/26/18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1FED-5A92-E144-8F6E-4342A9D2D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6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8A73-A01C-AD4A-AFC7-8D40D2324F36}" type="datetimeFigureOut">
              <a:rPr lang="en-US" smtClean="0"/>
              <a:t>4/26/18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1FED-5A92-E144-8F6E-4342A9D2D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88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8A73-A01C-AD4A-AFC7-8D40D2324F36}" type="datetimeFigureOut">
              <a:rPr lang="en-US" smtClean="0"/>
              <a:t>4/26/18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1FED-5A92-E144-8F6E-4342A9D2D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60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8A73-A01C-AD4A-AFC7-8D40D2324F36}" type="datetimeFigureOut">
              <a:rPr lang="en-US" smtClean="0"/>
              <a:t>4/26/18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1FED-5A92-E144-8F6E-4342A9D2D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348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F8A73-A01C-AD4A-AFC7-8D40D2324F36}" type="datetimeFigureOut">
              <a:rPr lang="en-US" smtClean="0"/>
              <a:t>4/26/18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01FED-5A92-E144-8F6E-4342A9D2D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225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F8A73-A01C-AD4A-AFC7-8D40D2324F36}" type="datetimeFigureOut">
              <a:rPr lang="en-US" smtClean="0"/>
              <a:t>4/26/18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CE01FED-5A92-E144-8F6E-4342A9D2D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3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4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Deep Learning for the Soft Cutoff Problem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Miles Saffran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81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more features</a:t>
            </a:r>
          </a:p>
          <a:p>
            <a:r>
              <a:rPr lang="en-US" dirty="0" smtClean="0"/>
              <a:t>Use more training data</a:t>
            </a:r>
          </a:p>
          <a:p>
            <a:r>
              <a:rPr lang="en-US" dirty="0" smtClean="0"/>
              <a:t>Include dropout </a:t>
            </a:r>
            <a:r>
              <a:rPr lang="en-US" smtClean="0"/>
              <a:t>and regularization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789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MATERIAL project</a:t>
            </a:r>
          </a:p>
          <a:p>
            <a:r>
              <a:rPr lang="en-US" dirty="0" smtClean="0"/>
              <a:t>The soft cutoff problem</a:t>
            </a:r>
          </a:p>
          <a:p>
            <a:pPr lvl="1"/>
            <a:r>
              <a:rPr lang="en-US" dirty="0" smtClean="0"/>
              <a:t>Metric of evaluation</a:t>
            </a:r>
            <a:endParaRPr lang="en-US" dirty="0"/>
          </a:p>
        </p:txBody>
      </p:sp>
      <p:sp>
        <p:nvSpPr>
          <p:cNvPr id="4" name="Text Box 38"/>
          <p:cNvSpPr txBox="1">
            <a:spLocks noChangeArrowheads="1"/>
          </p:cNvSpPr>
          <p:nvPr/>
        </p:nvSpPr>
        <p:spPr bwMode="auto">
          <a:xfrm>
            <a:off x="13964170" y="7526835"/>
            <a:ext cx="6397527" cy="297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ts val="1700"/>
              </a:lnSpc>
              <a:spcBef>
                <a:spcPct val="50000"/>
              </a:spcBef>
              <a:defRPr/>
            </a:pPr>
            <a:r>
              <a:rPr lang="en-US" sz="1400" b="1" dirty="0">
                <a:solidFill>
                  <a:srgbClr val="0071EE"/>
                </a:solidFill>
                <a:latin typeface="Helvetica" charset="0"/>
                <a:cs typeface="+mn-cs"/>
              </a:rPr>
              <a:t>Figure 3. </a:t>
            </a:r>
            <a:r>
              <a:rPr lang="en-US" sz="1400" dirty="0" smtClean="0">
                <a:solidFill>
                  <a:srgbClr val="0071EE"/>
                </a:solidFill>
                <a:latin typeface="Helvetica" charset="0"/>
                <a:cs typeface="+mn-cs"/>
              </a:rPr>
              <a:t>French loss in the simple model</a:t>
            </a:r>
            <a:endParaRPr lang="en-US" sz="1400" dirty="0">
              <a:solidFill>
                <a:srgbClr val="0071EE"/>
              </a:solidFill>
              <a:latin typeface="Helvetica" charset="0"/>
              <a:cs typeface="+mn-cs"/>
            </a:endParaRPr>
          </a:p>
        </p:txBody>
      </p:sp>
      <p:sp>
        <p:nvSpPr>
          <p:cNvPr id="5" name="Text Box 38"/>
          <p:cNvSpPr txBox="1">
            <a:spLocks noChangeArrowheads="1"/>
          </p:cNvSpPr>
          <p:nvPr/>
        </p:nvSpPr>
        <p:spPr bwMode="auto">
          <a:xfrm>
            <a:off x="14116570" y="7679235"/>
            <a:ext cx="6397527" cy="297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ts val="1700"/>
              </a:lnSpc>
              <a:spcBef>
                <a:spcPct val="50000"/>
              </a:spcBef>
              <a:defRPr/>
            </a:pPr>
            <a:r>
              <a:rPr lang="en-US" sz="1400" b="1" dirty="0">
                <a:solidFill>
                  <a:srgbClr val="0071EE"/>
                </a:solidFill>
                <a:latin typeface="Helvetica" charset="0"/>
                <a:cs typeface="+mn-cs"/>
              </a:rPr>
              <a:t>Figure 3. </a:t>
            </a:r>
            <a:r>
              <a:rPr lang="en-US" sz="1400" dirty="0" smtClean="0">
                <a:solidFill>
                  <a:srgbClr val="0071EE"/>
                </a:solidFill>
                <a:latin typeface="Helvetica" charset="0"/>
                <a:cs typeface="+mn-cs"/>
              </a:rPr>
              <a:t>French loss in the simple model</a:t>
            </a:r>
            <a:endParaRPr lang="en-US" sz="1400" dirty="0">
              <a:solidFill>
                <a:srgbClr val="0071EE"/>
              </a:solidFill>
              <a:latin typeface="Helvetica" charset="0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3257" y="3415424"/>
            <a:ext cx="4979871" cy="5890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6229" y="4449811"/>
            <a:ext cx="3953925" cy="809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282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collection</a:t>
            </a:r>
          </a:p>
          <a:p>
            <a:r>
              <a:rPr lang="en-US" dirty="0" smtClean="0"/>
              <a:t>Input features</a:t>
            </a:r>
          </a:p>
          <a:p>
            <a:pPr lvl="1"/>
            <a:r>
              <a:rPr lang="en-US" dirty="0" smtClean="0"/>
              <a:t>Query embedding</a:t>
            </a:r>
          </a:p>
          <a:p>
            <a:pPr lvl="1"/>
            <a:r>
              <a:rPr lang="en-US" dirty="0" smtClean="0"/>
              <a:t>Document length</a:t>
            </a:r>
          </a:p>
          <a:p>
            <a:pPr lvl="1"/>
            <a:r>
              <a:rPr lang="en-US" dirty="0" smtClean="0"/>
              <a:t>Indri document score</a:t>
            </a:r>
          </a:p>
          <a:p>
            <a:r>
              <a:rPr lang="en-US" dirty="0" smtClean="0"/>
              <a:t>Construction</a:t>
            </a:r>
          </a:p>
          <a:p>
            <a:pPr lvl="1"/>
            <a:r>
              <a:rPr lang="en-US" dirty="0" err="1" smtClean="0"/>
              <a:t>TensorFlow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8408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6302" y="1413273"/>
            <a:ext cx="6038732" cy="4567200"/>
          </a:xfrm>
          <a:prstGeom prst="rect">
            <a:avLst/>
          </a:prstGeom>
        </p:spPr>
      </p:pic>
      <p:sp>
        <p:nvSpPr>
          <p:cNvPr id="5" name="Text Box 38"/>
          <p:cNvSpPr txBox="1">
            <a:spLocks noChangeArrowheads="1"/>
          </p:cNvSpPr>
          <p:nvPr/>
        </p:nvSpPr>
        <p:spPr bwMode="auto">
          <a:xfrm>
            <a:off x="3706210" y="5980473"/>
            <a:ext cx="467372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dirty="0">
                <a:solidFill>
                  <a:srgbClr val="0071EE"/>
                </a:solidFill>
                <a:latin typeface="Helvetica" charset="0"/>
                <a:cs typeface="+mn-cs"/>
              </a:rPr>
              <a:t>Figure 1. </a:t>
            </a:r>
            <a:r>
              <a:rPr lang="en-US" sz="1400" dirty="0" smtClean="0">
                <a:solidFill>
                  <a:srgbClr val="0071EE"/>
                </a:solidFill>
                <a:latin typeface="Helvetica" charset="0"/>
                <a:cs typeface="+mn-cs"/>
              </a:rPr>
              <a:t>Training loss over epochs</a:t>
            </a:r>
            <a:endParaRPr lang="en-US" sz="1400" dirty="0">
              <a:solidFill>
                <a:srgbClr val="0071EE"/>
              </a:solidFill>
              <a:latin typeface="Helvetica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5542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445" y="2275074"/>
            <a:ext cx="5186446" cy="3908358"/>
          </a:xfrm>
          <a:prstGeom prst="rect">
            <a:avLst/>
          </a:prstGeom>
        </p:spPr>
      </p:pic>
      <p:sp>
        <p:nvSpPr>
          <p:cNvPr id="6" name="Text Box 38"/>
          <p:cNvSpPr txBox="1">
            <a:spLocks noChangeArrowheads="1"/>
          </p:cNvSpPr>
          <p:nvPr/>
        </p:nvSpPr>
        <p:spPr bwMode="auto">
          <a:xfrm>
            <a:off x="3295618" y="6220329"/>
            <a:ext cx="427327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dirty="0">
                <a:solidFill>
                  <a:srgbClr val="0071EE"/>
                </a:solidFill>
                <a:latin typeface="Helvetica" charset="0"/>
                <a:cs typeface="+mn-cs"/>
              </a:rPr>
              <a:t>Figure 2. </a:t>
            </a:r>
            <a:r>
              <a:rPr lang="en-US" sz="1400" dirty="0" smtClean="0">
                <a:solidFill>
                  <a:srgbClr val="0071EE"/>
                </a:solidFill>
                <a:latin typeface="Helvetica" charset="0"/>
                <a:cs typeface="+mn-cs"/>
              </a:rPr>
              <a:t>English loss with different learning rates</a:t>
            </a:r>
            <a:endParaRPr lang="en-US" sz="1400" dirty="0">
              <a:solidFill>
                <a:srgbClr val="0071EE"/>
              </a:solidFill>
              <a:latin typeface="Helvetica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5232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4242" y="3865124"/>
            <a:ext cx="4994143" cy="37366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6642" y="4017524"/>
            <a:ext cx="4994143" cy="37366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9042" y="4169924"/>
            <a:ext cx="4994143" cy="37366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1442" y="4322324"/>
            <a:ext cx="4994143" cy="37366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5648" y="1244853"/>
            <a:ext cx="6403340" cy="4794379"/>
          </a:xfrm>
          <a:prstGeom prst="rect">
            <a:avLst/>
          </a:prstGeom>
        </p:spPr>
      </p:pic>
      <p:sp>
        <p:nvSpPr>
          <p:cNvPr id="9" name="Text Box 38"/>
          <p:cNvSpPr txBox="1">
            <a:spLocks noChangeArrowheads="1"/>
          </p:cNvSpPr>
          <p:nvPr/>
        </p:nvSpPr>
        <p:spPr bwMode="auto">
          <a:xfrm>
            <a:off x="13964170" y="7526835"/>
            <a:ext cx="6397527" cy="297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ts val="1700"/>
              </a:lnSpc>
              <a:spcBef>
                <a:spcPct val="50000"/>
              </a:spcBef>
              <a:defRPr/>
            </a:pPr>
            <a:r>
              <a:rPr lang="en-US" sz="1400" b="1" dirty="0">
                <a:solidFill>
                  <a:srgbClr val="0071EE"/>
                </a:solidFill>
                <a:latin typeface="Helvetica" charset="0"/>
                <a:cs typeface="+mn-cs"/>
              </a:rPr>
              <a:t>Figure 3. </a:t>
            </a:r>
            <a:r>
              <a:rPr lang="en-US" sz="1400" dirty="0" smtClean="0">
                <a:solidFill>
                  <a:srgbClr val="0071EE"/>
                </a:solidFill>
                <a:latin typeface="Helvetica" charset="0"/>
                <a:cs typeface="+mn-cs"/>
              </a:rPr>
              <a:t>French loss in the simple model</a:t>
            </a:r>
            <a:endParaRPr lang="en-US" sz="1400" dirty="0">
              <a:solidFill>
                <a:srgbClr val="0071EE"/>
              </a:solidFill>
              <a:latin typeface="Helvetica" charset="0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5566" y="6038268"/>
            <a:ext cx="63881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430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014" y="1437522"/>
            <a:ext cx="6329308" cy="48239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0928" y="6261482"/>
            <a:ext cx="64008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677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0843" y="12865571"/>
            <a:ext cx="12196257" cy="20421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564" y="2132330"/>
            <a:ext cx="9284208" cy="15984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2626" y="4024122"/>
            <a:ext cx="51181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76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Variance in performance</a:t>
            </a:r>
          </a:p>
          <a:p>
            <a:pPr lvl="1"/>
            <a:r>
              <a:rPr lang="en-US" dirty="0" smtClean="0"/>
              <a:t>.1 on English to English (optimal .14)</a:t>
            </a:r>
          </a:p>
          <a:p>
            <a:pPr lvl="1"/>
            <a:r>
              <a:rPr lang="en-US" dirty="0" smtClean="0"/>
              <a:t>.15 on Tagalog to Swahili (optimal .35)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6760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</TotalTime>
  <Words>122</Words>
  <Application>Microsoft Macintosh PowerPoint</Application>
  <PresentationFormat>Widescreen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Helvetica</vt:lpstr>
      <vt:lpstr>Trebuchet MS</vt:lpstr>
      <vt:lpstr>Wingdings 3</vt:lpstr>
      <vt:lpstr>Arial</vt:lpstr>
      <vt:lpstr>Facet</vt:lpstr>
      <vt:lpstr>Deep Learning for the Soft Cutoff Problem</vt:lpstr>
      <vt:lpstr>Introduction</vt:lpstr>
      <vt:lpstr>Materials and Methods</vt:lpstr>
      <vt:lpstr>Results</vt:lpstr>
      <vt:lpstr>Results</vt:lpstr>
      <vt:lpstr>Results</vt:lpstr>
      <vt:lpstr>Results</vt:lpstr>
      <vt:lpstr>Results</vt:lpstr>
      <vt:lpstr>Results</vt:lpstr>
      <vt:lpstr>Conclusion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Deep Learning for the Soft Cutoff Problem</dc:title>
  <dc:creator>Miles Saffran</dc:creator>
  <cp:lastModifiedBy>Miles Saffran</cp:lastModifiedBy>
  <cp:revision>3</cp:revision>
  <dcterms:created xsi:type="dcterms:W3CDTF">2018-04-26T21:28:05Z</dcterms:created>
  <dcterms:modified xsi:type="dcterms:W3CDTF">2018-04-26T21:44:54Z</dcterms:modified>
</cp:coreProperties>
</file>